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66CEA1F1-BF32-9305-0743-633270E0669E}"/>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52CDA061-54A9-C1A0-F73F-F7D03C0D78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1DAE1BE1-F990-50D7-747F-2BFA4248D43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25970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D9585DD0-6605-3E00-093E-F5AD7218F4C9}"/>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0321210E-301A-AF43-5BA5-1E22634679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50578667-2BE5-EF11-850D-BBD76FAFE1D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83970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E151C260-B27E-6693-D930-108F9299A384}"/>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AE664483-4A13-9B6D-6164-BD4B521F32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9079E2F3-AB65-C96D-9D12-DCE84B6F2E2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8832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Brennon Fultz</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r>
              <a:rPr lang="en-US" dirty="0"/>
              <a:t>Secure Coding Policies in C++</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7" name="Audio 6">
            <a:hlinkClick r:id="" action="ppaction://media"/>
            <a:extLst>
              <a:ext uri="{FF2B5EF4-FFF2-40B4-BE49-F238E27FC236}">
                <a16:creationId xmlns:a16="http://schemas.microsoft.com/office/drawing/2014/main" id="{7E262E2A-E799-1226-C10D-4C0945DBF99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835"/>
    </mc:Choice>
    <mc:Fallback>
      <p:transition spd="slow" advTm="16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4015F5CB-FE26-1066-EBC6-FE0104A5CDBE}"/>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93AF2C28-8F6A-7AB5-0AC6-78A70F7B1113}"/>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 At Throws </a:t>
            </a:r>
            <a:r>
              <a:rPr lang="en-US" dirty="0" err="1"/>
              <a:t>IndexOutOfBounds</a:t>
            </a:r>
            <a:endParaRPr dirty="0"/>
          </a:p>
        </p:txBody>
      </p:sp>
      <p:sp>
        <p:nvSpPr>
          <p:cNvPr id="196" name="Google Shape;196;g9504e29505_0_0">
            <a:extLst>
              <a:ext uri="{FF2B5EF4-FFF2-40B4-BE49-F238E27FC236}">
                <a16:creationId xmlns:a16="http://schemas.microsoft.com/office/drawing/2014/main" id="{449A88B2-1979-6A6E-51CA-37A8DF92B5F4}"/>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unit test checks whether the at() throws an </a:t>
            </a:r>
            <a:r>
              <a:rPr lang="en-US" dirty="0" err="1"/>
              <a:t>indexOutOfBounds</a:t>
            </a:r>
            <a:r>
              <a:rPr lang="en-US" dirty="0"/>
              <a:t> exception when passed an invalid argument.</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a:extLst>
              <a:ext uri="{FF2B5EF4-FFF2-40B4-BE49-F238E27FC236}">
                <a16:creationId xmlns:a16="http://schemas.microsoft.com/office/drawing/2014/main" id="{DA15369E-6AAD-5C26-CF57-98B184981C06}"/>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computer screen with white and green text&#10;&#10;AI-generated content may be incorrect.">
            <a:extLst>
              <a:ext uri="{FF2B5EF4-FFF2-40B4-BE49-F238E27FC236}">
                <a16:creationId xmlns:a16="http://schemas.microsoft.com/office/drawing/2014/main" id="{80C3CF67-109A-51C3-9FA0-B0D5CDA67233}"/>
              </a:ext>
            </a:extLst>
          </p:cNvPr>
          <p:cNvPicPr>
            <a:picLocks noChangeAspect="1"/>
          </p:cNvPicPr>
          <p:nvPr/>
        </p:nvPicPr>
        <p:blipFill>
          <a:blip r:embed="rId7"/>
          <a:stretch>
            <a:fillRect/>
          </a:stretch>
        </p:blipFill>
        <p:spPr>
          <a:xfrm>
            <a:off x="753292" y="3233470"/>
            <a:ext cx="6053056" cy="1402538"/>
          </a:xfrm>
          <a:prstGeom prst="rect">
            <a:avLst/>
          </a:prstGeom>
        </p:spPr>
      </p:pic>
      <p:pic>
        <p:nvPicPr>
          <p:cNvPr id="7" name="Picture 6">
            <a:extLst>
              <a:ext uri="{FF2B5EF4-FFF2-40B4-BE49-F238E27FC236}">
                <a16:creationId xmlns:a16="http://schemas.microsoft.com/office/drawing/2014/main" id="{B0E33EAF-1574-6AE9-FD64-D72823D89407}"/>
              </a:ext>
            </a:extLst>
          </p:cNvPr>
          <p:cNvPicPr>
            <a:picLocks noChangeAspect="1"/>
          </p:cNvPicPr>
          <p:nvPr/>
        </p:nvPicPr>
        <p:blipFill>
          <a:blip r:embed="rId8"/>
          <a:stretch>
            <a:fillRect/>
          </a:stretch>
        </p:blipFill>
        <p:spPr>
          <a:xfrm>
            <a:off x="753292" y="5021553"/>
            <a:ext cx="7186233" cy="510567"/>
          </a:xfrm>
          <a:prstGeom prst="rect">
            <a:avLst/>
          </a:prstGeom>
        </p:spPr>
      </p:pic>
      <p:pic>
        <p:nvPicPr>
          <p:cNvPr id="10" name="Audio 9">
            <a:hlinkClick r:id="" action="ppaction://media"/>
            <a:extLst>
              <a:ext uri="{FF2B5EF4-FFF2-40B4-BE49-F238E27FC236}">
                <a16:creationId xmlns:a16="http://schemas.microsoft.com/office/drawing/2014/main" id="{CC4326BC-054D-3AF8-BCDB-3B1F1C7DDF8D}"/>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965104515"/>
      </p:ext>
    </p:extLst>
  </p:cSld>
  <p:clrMapOvr>
    <a:masterClrMapping/>
  </p:clrMapOvr>
  <mc:AlternateContent xmlns:mc="http://schemas.openxmlformats.org/markup-compatibility/2006">
    <mc:Choice xmlns:p14="http://schemas.microsoft.com/office/powerpoint/2010/main" Requires="p14">
      <p:transition spd="slow" p14:dur="2000" advTm="19744"/>
    </mc:Choice>
    <mc:Fallback>
      <p:transition spd="slow" advTm="19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6C5A3DEB-9E7B-397A-22DB-57EF1E534F2A}"/>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3C2CF59C-EAC9-09FE-AFBB-42F6309BB8FB}"/>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 Reserve Increases Capacity But Not Size</a:t>
            </a:r>
            <a:endParaRPr dirty="0"/>
          </a:p>
        </p:txBody>
      </p:sp>
      <p:sp>
        <p:nvSpPr>
          <p:cNvPr id="196" name="Google Shape;196;g9504e29505_0_0">
            <a:extLst>
              <a:ext uri="{FF2B5EF4-FFF2-40B4-BE49-F238E27FC236}">
                <a16:creationId xmlns:a16="http://schemas.microsoft.com/office/drawing/2014/main" id="{40E5B09E-2E35-D7DD-720F-00A143C7AEE7}"/>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unit test checks whether the reserve method increases the collection capacity but not the size.</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a:extLst>
              <a:ext uri="{FF2B5EF4-FFF2-40B4-BE49-F238E27FC236}">
                <a16:creationId xmlns:a16="http://schemas.microsoft.com/office/drawing/2014/main" id="{DFDE9C1C-72F8-F1C7-910E-00C114D13EA9}"/>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screen shot of a computer program&#10;&#10;AI-generated content may be incorrect.">
            <a:extLst>
              <a:ext uri="{FF2B5EF4-FFF2-40B4-BE49-F238E27FC236}">
                <a16:creationId xmlns:a16="http://schemas.microsoft.com/office/drawing/2014/main" id="{3D3ED428-A957-22F0-0EAE-212F3E7EC155}"/>
              </a:ext>
            </a:extLst>
          </p:cNvPr>
          <p:cNvPicPr>
            <a:picLocks noChangeAspect="1"/>
          </p:cNvPicPr>
          <p:nvPr/>
        </p:nvPicPr>
        <p:blipFill>
          <a:blip r:embed="rId7"/>
          <a:stretch>
            <a:fillRect/>
          </a:stretch>
        </p:blipFill>
        <p:spPr>
          <a:xfrm>
            <a:off x="685800" y="3127470"/>
            <a:ext cx="5915511" cy="1771180"/>
          </a:xfrm>
          <a:prstGeom prst="rect">
            <a:avLst/>
          </a:prstGeom>
        </p:spPr>
      </p:pic>
      <p:pic>
        <p:nvPicPr>
          <p:cNvPr id="7" name="Picture 6">
            <a:extLst>
              <a:ext uri="{FF2B5EF4-FFF2-40B4-BE49-F238E27FC236}">
                <a16:creationId xmlns:a16="http://schemas.microsoft.com/office/drawing/2014/main" id="{4B02125E-9554-C022-9896-D89E77B15939}"/>
              </a:ext>
            </a:extLst>
          </p:cNvPr>
          <p:cNvPicPr>
            <a:picLocks noChangeAspect="1"/>
          </p:cNvPicPr>
          <p:nvPr/>
        </p:nvPicPr>
        <p:blipFill>
          <a:blip r:embed="rId8"/>
          <a:stretch>
            <a:fillRect/>
          </a:stretch>
        </p:blipFill>
        <p:spPr>
          <a:xfrm>
            <a:off x="685800" y="5196768"/>
            <a:ext cx="8062761" cy="487516"/>
          </a:xfrm>
          <a:prstGeom prst="rect">
            <a:avLst/>
          </a:prstGeom>
        </p:spPr>
      </p:pic>
      <p:pic>
        <p:nvPicPr>
          <p:cNvPr id="10" name="Audio 9">
            <a:hlinkClick r:id="" action="ppaction://media"/>
            <a:extLst>
              <a:ext uri="{FF2B5EF4-FFF2-40B4-BE49-F238E27FC236}">
                <a16:creationId xmlns:a16="http://schemas.microsoft.com/office/drawing/2014/main" id="{8981E58A-660D-111A-B8C0-67C54B64ED40}"/>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561332337"/>
      </p:ext>
    </p:extLst>
  </p:cSld>
  <p:clrMapOvr>
    <a:masterClrMapping/>
  </p:clrMapOvr>
  <mc:AlternateContent xmlns:mc="http://schemas.openxmlformats.org/markup-compatibility/2006">
    <mc:Choice xmlns:p14="http://schemas.microsoft.com/office/powerpoint/2010/main" Requires="p14">
      <p:transition spd="slow" p14:dur="2000" advTm="24653"/>
    </mc:Choice>
    <mc:Fallback>
      <p:transition spd="slow" advTm="24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5A2A5B5-585F-643A-6BF4-23965A64F96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10"/>
    </mc:Choice>
    <mc:Fallback>
      <p:transition spd="slow" advTm="4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600" dirty="0"/>
              <a:t>Automation of the enforcement of these coding standards will become part of the development lifecycle as the DevOps process is converted to </a:t>
            </a:r>
            <a:r>
              <a:rPr lang="en-US" sz="1600" dirty="0" err="1"/>
              <a:t>DevSecOps</a:t>
            </a:r>
            <a:r>
              <a:rPr lang="en-US" sz="1600" dirty="0"/>
              <a:t>. </a:t>
            </a:r>
          </a:p>
          <a:p>
            <a:pPr marL="685800" lvl="1" indent="-228600" algn="l" rtl="0">
              <a:lnSpc>
                <a:spcPct val="90000"/>
              </a:lnSpc>
              <a:spcBef>
                <a:spcPts val="0"/>
              </a:spcBef>
              <a:spcAft>
                <a:spcPts val="0"/>
              </a:spcAft>
              <a:buClr>
                <a:schemeClr val="lt1"/>
              </a:buClr>
              <a:buSzPts val="2000"/>
              <a:buChar char="•"/>
            </a:pPr>
            <a:r>
              <a:rPr lang="en-US" sz="1600" dirty="0"/>
              <a:t>In the design and build stage, CI/CD automation tools such as Jenkins can implement dependency checking like OWASP to verify the security of third-party libraries</a:t>
            </a:r>
          </a:p>
          <a:p>
            <a:pPr marL="685800" lvl="1" indent="-228600" algn="l" rtl="0">
              <a:lnSpc>
                <a:spcPct val="90000"/>
              </a:lnSpc>
              <a:spcBef>
                <a:spcPts val="0"/>
              </a:spcBef>
              <a:spcAft>
                <a:spcPts val="0"/>
              </a:spcAft>
              <a:buClr>
                <a:schemeClr val="lt1"/>
              </a:buClr>
              <a:buSzPts val="2000"/>
              <a:buChar char="•"/>
            </a:pPr>
            <a:r>
              <a:rPr lang="en-US" sz="1600" dirty="0"/>
              <a:t>The main enforcement of this policy will be automated in the build stage before testing, with </a:t>
            </a:r>
            <a:r>
              <a:rPr lang="en-US" sz="1600" dirty="0" err="1"/>
              <a:t>Astree</a:t>
            </a:r>
            <a:r>
              <a:rPr lang="en-US" sz="1600" dirty="0"/>
              <a:t> and any other necessary security checkers added to the pipeline to ensure compliance</a:t>
            </a:r>
          </a:p>
          <a:p>
            <a:pPr marL="685800" lvl="1" indent="-228600" algn="l" rtl="0">
              <a:lnSpc>
                <a:spcPct val="90000"/>
              </a:lnSpc>
              <a:spcBef>
                <a:spcPts val="0"/>
              </a:spcBef>
              <a:spcAft>
                <a:spcPts val="0"/>
              </a:spcAft>
              <a:buClr>
                <a:schemeClr val="lt1"/>
              </a:buClr>
              <a:buSzPts val="2000"/>
              <a:buChar char="•"/>
            </a:pPr>
            <a:r>
              <a:rPr lang="en-US" sz="1600" dirty="0"/>
              <a:t>Other static analysis tools such as </a:t>
            </a:r>
            <a:r>
              <a:rPr lang="en-US" sz="1600" dirty="0" err="1"/>
              <a:t>RuleChecker</a:t>
            </a:r>
            <a:r>
              <a:rPr lang="en-US" sz="1600" dirty="0"/>
              <a:t> will be used in the Verify and Test stage to ensure compliance and identify other vulnerabilities </a:t>
            </a:r>
          </a:p>
          <a:p>
            <a:pPr marL="685800" lvl="1" indent="-228600" algn="l" rtl="0">
              <a:lnSpc>
                <a:spcPct val="90000"/>
              </a:lnSpc>
              <a:spcBef>
                <a:spcPts val="0"/>
              </a:spcBef>
              <a:spcAft>
                <a:spcPts val="0"/>
              </a:spcAft>
              <a:buClr>
                <a:schemeClr val="lt1"/>
              </a:buClr>
              <a:buSzPts val="2000"/>
              <a:buChar char="•"/>
            </a:pPr>
            <a:r>
              <a:rPr lang="en-US" sz="1600" dirty="0"/>
              <a:t>LDAP and AP will be used to manage roles and role-based access control automatically as well as logs in the Monitor and Detect stage</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A6896A4F-C0B7-FD12-AD3C-31E896F41EB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063"/>
    </mc:Choice>
    <mc:Fallback>
      <p:transition spd="slow" advTm="35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By implementing this policy immediately, the company can benefit by having a set standard which employees can refer to and understand expectations.</a:t>
            </a:r>
          </a:p>
          <a:p>
            <a:pPr marL="228600" lvl="0" indent="-228600" algn="l" rtl="0">
              <a:lnSpc>
                <a:spcPct val="90000"/>
              </a:lnSpc>
              <a:spcBef>
                <a:spcPts val="0"/>
              </a:spcBef>
              <a:spcAft>
                <a:spcPts val="0"/>
              </a:spcAft>
              <a:buClr>
                <a:schemeClr val="lt1"/>
              </a:buClr>
              <a:buSzPts val="2000"/>
              <a:buChar char="•"/>
            </a:pPr>
            <a:r>
              <a:rPr lang="en-US" sz="2000" dirty="0"/>
              <a:t>This policy will enhance the security of code produced by the company and lead to fewer threats and vulnerabilities.</a:t>
            </a:r>
          </a:p>
          <a:p>
            <a:pPr marL="228600" lvl="0" indent="-228600" algn="l" rtl="0">
              <a:lnSpc>
                <a:spcPct val="90000"/>
              </a:lnSpc>
              <a:spcBef>
                <a:spcPts val="0"/>
              </a:spcBef>
              <a:spcAft>
                <a:spcPts val="0"/>
              </a:spcAft>
              <a:buClr>
                <a:schemeClr val="lt1"/>
              </a:buClr>
              <a:buSzPts val="2000"/>
              <a:buChar char="•"/>
            </a:pPr>
            <a:r>
              <a:rPr lang="en-US" sz="2000" dirty="0"/>
              <a:t>The encryption guidelines will fix a critical security flaw in the current company practice and ensure data is protected. </a:t>
            </a:r>
          </a:p>
          <a:p>
            <a:pPr marL="228600" lvl="0" indent="-228600" algn="l" rtl="0">
              <a:lnSpc>
                <a:spcPct val="90000"/>
              </a:lnSpc>
              <a:spcBef>
                <a:spcPts val="0"/>
              </a:spcBef>
              <a:spcAft>
                <a:spcPts val="0"/>
              </a:spcAft>
              <a:buClr>
                <a:schemeClr val="lt1"/>
              </a:buClr>
              <a:buSzPts val="2000"/>
              <a:buChar char="•"/>
            </a:pPr>
            <a:r>
              <a:rPr lang="en-US" sz="2000" dirty="0"/>
              <a:t>Multi-factor authentication and RBAC will prevent access to secure systems from outside attackers.</a:t>
            </a:r>
          </a:p>
          <a:p>
            <a:pPr marL="228600" lvl="0" indent="-228600" algn="l" rtl="0">
              <a:lnSpc>
                <a:spcPct val="90000"/>
              </a:lnSpc>
              <a:spcBef>
                <a:spcPts val="0"/>
              </a:spcBef>
              <a:spcAft>
                <a:spcPts val="0"/>
              </a:spcAft>
              <a:buClr>
                <a:schemeClr val="lt1"/>
              </a:buClr>
              <a:buSzPts val="2000"/>
              <a:buChar char="•"/>
            </a:pPr>
            <a:r>
              <a:rPr lang="en-US" sz="2000" dirty="0"/>
              <a:t>However, if the policy is implemented with no further review or revision, there is a risk of vulnerabilities being overlooked.</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5825AA8-7B85-4E0D-3F84-E75D3CD371D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524"/>
    </mc:Choice>
    <mc:Fallback>
      <p:transition spd="slow" advTm="28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1600" dirty="0"/>
              <a:t>Further analysis and improvement on this policy could offer even better security, and expanding this policy to encompass other areas of security would improve the defense-in-depth approach.</a:t>
            </a:r>
          </a:p>
          <a:p>
            <a:pPr marL="1143000" lvl="2" indent="-228600" algn="l" rtl="0">
              <a:lnSpc>
                <a:spcPct val="90000"/>
              </a:lnSpc>
              <a:spcBef>
                <a:spcPts val="0"/>
              </a:spcBef>
              <a:spcAft>
                <a:spcPts val="0"/>
              </a:spcAft>
              <a:buClr>
                <a:schemeClr val="lt1"/>
              </a:buClr>
              <a:buSzPts val="1800"/>
              <a:buChar char="•"/>
            </a:pPr>
            <a:r>
              <a:rPr lang="en-US" sz="1600" dirty="0"/>
              <a:t>While secure coding principles and standards, encryption, and triple-A offer a good basis for security, these could be improved on with the addition of third-party penetration testing.</a:t>
            </a:r>
          </a:p>
          <a:p>
            <a:pPr marL="1143000" lvl="2" indent="-228600" algn="l" rtl="0">
              <a:lnSpc>
                <a:spcPct val="90000"/>
              </a:lnSpc>
              <a:spcBef>
                <a:spcPts val="0"/>
              </a:spcBef>
              <a:spcAft>
                <a:spcPts val="0"/>
              </a:spcAft>
              <a:buClr>
                <a:schemeClr val="lt1"/>
              </a:buClr>
              <a:buSzPts val="1800"/>
              <a:buChar char="•"/>
            </a:pPr>
            <a:r>
              <a:rPr lang="en-US" sz="1600" dirty="0"/>
              <a:t>Penetration testing is the practice of attempting to breach a secure system in order to discover and fix security flaws (IBM, 2023).</a:t>
            </a:r>
          </a:p>
          <a:p>
            <a:pPr marL="1143000" lvl="2" indent="-228600">
              <a:spcBef>
                <a:spcPts val="0"/>
              </a:spcBef>
            </a:pPr>
            <a:r>
              <a:rPr lang="en-US" sz="1600" dirty="0"/>
              <a:t>Penetration testing on systems and staff should be conducted quarterly to assess vulnerabilities. Staff testing should consist of phishing emails.</a:t>
            </a:r>
          </a:p>
          <a:p>
            <a:pPr marL="914400" lvl="2" indent="0" algn="l" rtl="0">
              <a:lnSpc>
                <a:spcPct val="90000"/>
              </a:lnSpc>
              <a:spcBef>
                <a:spcPts val="0"/>
              </a:spcBef>
              <a:spcAft>
                <a:spcPts val="0"/>
              </a:spcAft>
              <a:buClr>
                <a:schemeClr val="lt1"/>
              </a:buClr>
              <a:buSzPts val="1800"/>
              <a:buNone/>
            </a:pPr>
            <a:endParaRPr lang="en-US" sz="16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787EF25B-E169-E42E-1FC0-4629F0C1206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877"/>
    </mc:Choice>
    <mc:Fallback>
      <p:transition spd="slow" advTm="42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t>This policy should be enacted immediately but expanded to include a new company practice of quarterly penetration testing to assess security vulnerabilities. Phishing emails should be used to identify any staff that may need additional training on security best practices, while software systems should be tested with attacks from a third party testing vendor. Any vulnerabilities found should be assessed and fixed in order of priority.</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AFB26CEB-96E0-8A30-EE97-94B5A90A08F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544"/>
    </mc:Choice>
    <mc:Fallback>
      <p:transition spd="slow" advTm="30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IBM, 2023. </a:t>
            </a:r>
            <a:r>
              <a:rPr lang="en-US" i="1" dirty="0"/>
              <a:t>What is penetration testing?</a:t>
            </a:r>
            <a:r>
              <a:rPr lang="en-US" dirty="0"/>
              <a:t> International Business Machines. Web. https://www.ibm.com/think/topics/penetration-testing</a:t>
            </a:r>
            <a:endParaRPr dirty="0"/>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706974" y="1865376"/>
            <a:ext cx="4678842" cy="3895650"/>
          </a:xfrm>
          <a:prstGeom prst="rect">
            <a:avLst/>
          </a:prstGeom>
          <a:noFill/>
          <a:ln>
            <a:noFill/>
          </a:ln>
        </p:spPr>
        <p:txBody>
          <a:bodyPr spcFirstLastPara="1" wrap="square" lIns="91425" tIns="45700" rIns="91425" bIns="45700" anchor="t" anchorCtr="0">
            <a:normAutofit/>
          </a:bodyPr>
          <a:lstStyle/>
          <a:p>
            <a:pPr marL="342900" lvl="0" algn="l" rtl="0">
              <a:lnSpc>
                <a:spcPct val="90000"/>
              </a:lnSpc>
              <a:spcBef>
                <a:spcPts val="1000"/>
              </a:spcBef>
              <a:spcAft>
                <a:spcPts val="0"/>
              </a:spcAft>
              <a:buClr>
                <a:schemeClr val="lt1"/>
              </a:buClr>
              <a:buSzPts val="2200"/>
              <a:buFont typeface="Arial" panose="020B0604020202020204" pitchFamily="34" charset="0"/>
              <a:buChar char="•"/>
            </a:pPr>
            <a:r>
              <a:rPr lang="en-US" dirty="0"/>
              <a:t>This security policy covers how to prevent vulnerabilities in C++ by employing best practices.</a:t>
            </a:r>
          </a:p>
          <a:p>
            <a:pPr marL="342900" lvl="0" algn="l" rtl="0">
              <a:lnSpc>
                <a:spcPct val="90000"/>
              </a:lnSpc>
              <a:spcBef>
                <a:spcPts val="1000"/>
              </a:spcBef>
              <a:spcAft>
                <a:spcPts val="0"/>
              </a:spcAft>
              <a:buClr>
                <a:schemeClr val="lt1"/>
              </a:buClr>
              <a:buSzPts val="2200"/>
              <a:buFont typeface="Arial" panose="020B0604020202020204" pitchFamily="34" charset="0"/>
              <a:buChar char="•"/>
            </a:pPr>
            <a:r>
              <a:rPr lang="en-US" dirty="0"/>
              <a:t>Security policies are needed to define the expectations of secure coding practices.</a:t>
            </a:r>
          </a:p>
          <a:p>
            <a:pPr marL="342900" lvl="0" algn="l" rtl="0">
              <a:lnSpc>
                <a:spcPct val="90000"/>
              </a:lnSpc>
              <a:spcBef>
                <a:spcPts val="1000"/>
              </a:spcBef>
              <a:spcAft>
                <a:spcPts val="0"/>
              </a:spcAft>
              <a:buClr>
                <a:schemeClr val="lt1"/>
              </a:buClr>
              <a:buSzPts val="2200"/>
              <a:buFont typeface="Arial" panose="020B0604020202020204" pitchFamily="34" charset="0"/>
              <a:buChar char="•"/>
            </a:pPr>
            <a:r>
              <a:rPr lang="en-US" dirty="0"/>
              <a:t>Secure coding supports defense-in-depth by acting as a layer to prevent breaches.</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517418" y="205740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8CC46B73-2EDA-E6DD-FDFB-91EA147EA30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640"/>
    </mc:Choice>
    <mc:Fallback>
      <p:transition spd="slow" advTm="27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t>Threats fall into four main categories:  likely, unlikely, low priority, and priority.</a:t>
            </a:r>
            <a:endParaRPr dirty="0"/>
          </a:p>
        </p:txBody>
      </p:sp>
      <p:graphicFrame>
        <p:nvGraphicFramePr>
          <p:cNvPr id="161" name="Google Shape;161;p4" descr="Alt text required"/>
          <p:cNvGraphicFramePr/>
          <p:nvPr>
            <p:extLst>
              <p:ext uri="{D42A27DB-BD31-4B8C-83A1-F6EECF244321}">
                <p14:modId xmlns:p14="http://schemas.microsoft.com/office/powerpoint/2010/main" val="619546020"/>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ea typeface="Arial"/>
                          <a:cs typeface="Arial"/>
                          <a:sym typeface="Arial"/>
                        </a:rPr>
                        <a:t>STD-008-CPP</a:t>
                      </a:r>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ea typeface="Arial"/>
                          <a:cs typeface="Arial"/>
                          <a:sym typeface="Arial"/>
                        </a:rPr>
                        <a:t>STD-009-CPP</a:t>
                      </a:r>
                      <a:endParaRPr lang="en-US" sz="1600" b="1" i="0" u="none" strike="noStrike" cap="none" dirty="0">
                        <a:solidFill>
                          <a:srgbClr val="000000"/>
                        </a:solidFill>
                        <a:effectLst/>
                        <a:latin typeface="Arial"/>
                        <a:ea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ea typeface="Arial"/>
                          <a:cs typeface="Arial"/>
                          <a:sym typeface="Arial"/>
                        </a:rPr>
                        <a:t>STD-002-CPP</a:t>
                      </a:r>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ea typeface="Arial"/>
                          <a:cs typeface="Arial"/>
                          <a:sym typeface="Arial"/>
                        </a:rPr>
                        <a:t>STD-003-CPP</a:t>
                      </a:r>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ea typeface="Arial"/>
                          <a:cs typeface="Arial"/>
                          <a:sym typeface="Arial"/>
                        </a:rPr>
                        <a:t>STD-004-CPP</a:t>
                      </a:r>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ea typeface="Arial"/>
                          <a:cs typeface="Arial"/>
                          <a:sym typeface="Arial"/>
                        </a:rPr>
                        <a:t>STD-005-CPP</a:t>
                      </a:r>
                      <a:endParaRPr sz="1400" b="1"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ea typeface="Arial"/>
                          <a:cs typeface="Arial"/>
                          <a:sym typeface="Arial"/>
                        </a:rPr>
                        <a:t>STD-001-CPP</a:t>
                      </a:r>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ea typeface="Arial"/>
                          <a:cs typeface="Arial"/>
                          <a:sym typeface="Arial"/>
                        </a:rPr>
                        <a:t>STD-007-CPP</a:t>
                      </a:r>
                      <a:endParaRPr sz="1400" b="1"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ea typeface="Arial"/>
                          <a:cs typeface="Arial"/>
                          <a:sym typeface="Arial"/>
                        </a:rPr>
                        <a:t>STD-006-CPP</a:t>
                      </a:r>
                    </a:p>
                    <a:p>
                      <a:pPr marL="0" marR="0" lvl="0" indent="0" algn="ctr" rtl="0">
                        <a:lnSpc>
                          <a:spcPct val="100000"/>
                        </a:lnSpc>
                        <a:spcBef>
                          <a:spcPts val="0"/>
                        </a:spcBef>
                        <a:spcAft>
                          <a:spcPts val="0"/>
                        </a:spcAft>
                        <a:buClr>
                          <a:srgbClr val="000000"/>
                        </a:buClr>
                        <a:buSzPts val="3600"/>
                        <a:buFont typeface="Arial"/>
                        <a:buNone/>
                      </a:pPr>
                      <a:r>
                        <a:rPr lang="en-US" sz="1400" b="1" i="0" u="none" strike="noStrike" cap="none" dirty="0">
                          <a:solidFill>
                            <a:srgbClr val="000000"/>
                          </a:solidFill>
                          <a:effectLst/>
                          <a:latin typeface="Arial"/>
                          <a:ea typeface="Arial"/>
                          <a:cs typeface="Arial"/>
                          <a:sym typeface="Arial"/>
                        </a:rPr>
                        <a:t>STD-010-CPP</a:t>
                      </a:r>
                      <a:endParaRPr sz="1400" b="1"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35C79456-B1C2-CA9E-7538-E57511F8FEA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774"/>
    </mc:Choice>
    <mc:Fallback>
      <p:transition spd="slow" advTm="187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6DCD2C8C-17CC-2CB7-2E77-2AD364FF1537}"/>
              </a:ext>
            </a:extLst>
          </p:cNvPr>
          <p:cNvGraphicFramePr>
            <a:graphicFrameLocks noGrp="1"/>
          </p:cNvGraphicFramePr>
          <p:nvPr>
            <p:extLst>
              <p:ext uri="{D42A27DB-BD31-4B8C-83A1-F6EECF244321}">
                <p14:modId xmlns:p14="http://schemas.microsoft.com/office/powerpoint/2010/main" val="204082094"/>
              </p:ext>
            </p:extLst>
          </p:nvPr>
        </p:nvGraphicFramePr>
        <p:xfrm>
          <a:off x="1410208" y="1749771"/>
          <a:ext cx="9141968" cy="4779824"/>
        </p:xfrm>
        <a:graphic>
          <a:graphicData uri="http://schemas.openxmlformats.org/drawingml/2006/table">
            <a:tbl>
              <a:tblPr firstRow="1" bandRow="1">
                <a:tableStyleId>{802198C4-3087-4945-87E3-76CBB3509B7E}</a:tableStyleId>
              </a:tblPr>
              <a:tblGrid>
                <a:gridCol w="6810248">
                  <a:extLst>
                    <a:ext uri="{9D8B030D-6E8A-4147-A177-3AD203B41FA5}">
                      <a16:colId xmlns:a16="http://schemas.microsoft.com/office/drawing/2014/main" val="500762749"/>
                    </a:ext>
                  </a:extLst>
                </a:gridCol>
                <a:gridCol w="2331720">
                  <a:extLst>
                    <a:ext uri="{9D8B030D-6E8A-4147-A177-3AD203B41FA5}">
                      <a16:colId xmlns:a16="http://schemas.microsoft.com/office/drawing/2014/main" val="348576878"/>
                    </a:ext>
                  </a:extLst>
                </a:gridCol>
              </a:tblGrid>
              <a:tr h="420144">
                <a:tc>
                  <a:txBody>
                    <a:bodyPr/>
                    <a:lstStyle/>
                    <a:p>
                      <a:r>
                        <a:rPr lang="en-US" sz="1600" b="0" i="0" u="none" strike="noStrike" cap="none" dirty="0">
                          <a:solidFill>
                            <a:schemeClr val="bg1"/>
                          </a:solidFill>
                          <a:effectLst/>
                          <a:latin typeface="Arial"/>
                          <a:ea typeface="Arial"/>
                          <a:cs typeface="Arial"/>
                          <a:sym typeface="Arial"/>
                        </a:rPr>
                        <a:t>Principle</a:t>
                      </a:r>
                      <a:endParaRPr lang="en-US" sz="1600" dirty="0">
                        <a:solidFill>
                          <a:schemeClr val="bg1"/>
                        </a:solidFill>
                      </a:endParaRPr>
                    </a:p>
                  </a:txBody>
                  <a:tcPr/>
                </a:tc>
                <a:tc>
                  <a:txBody>
                    <a:bodyPr/>
                    <a:lstStyle/>
                    <a:p>
                      <a:r>
                        <a:rPr lang="en-US" dirty="0">
                          <a:solidFill>
                            <a:schemeClr val="bg1"/>
                          </a:solidFill>
                        </a:rPr>
                        <a:t>Applicable Standard(s)</a:t>
                      </a:r>
                    </a:p>
                  </a:txBody>
                  <a:tcPr/>
                </a:tc>
                <a:extLst>
                  <a:ext uri="{0D108BD9-81ED-4DB2-BD59-A6C34878D82A}">
                    <a16:rowId xmlns:a16="http://schemas.microsoft.com/office/drawing/2014/main" val="1827243173"/>
                  </a:ext>
                </a:extLst>
              </a:tr>
              <a:tr h="435968">
                <a:tc>
                  <a:txBody>
                    <a:bodyPr/>
                    <a:lstStyle/>
                    <a:p>
                      <a:r>
                        <a:rPr lang="en-US" sz="1400" b="0" i="0" u="none" strike="noStrike" cap="none" dirty="0">
                          <a:solidFill>
                            <a:schemeClr val="bg1"/>
                          </a:solidFill>
                          <a:effectLst/>
                          <a:latin typeface="Arial"/>
                          <a:ea typeface="Arial"/>
                          <a:cs typeface="Arial"/>
                          <a:sym typeface="Arial"/>
                        </a:rPr>
                        <a:t>Validate</a:t>
                      </a:r>
                      <a:r>
                        <a:rPr lang="en-US" sz="1400" b="1" i="0" u="none" strike="noStrike" cap="none" dirty="0">
                          <a:solidFill>
                            <a:schemeClr val="bg1"/>
                          </a:solidFill>
                          <a:effectLst/>
                          <a:latin typeface="Arial"/>
                          <a:ea typeface="Arial"/>
                          <a:cs typeface="Arial"/>
                          <a:sym typeface="Arial"/>
                        </a:rPr>
                        <a:t> </a:t>
                      </a:r>
                      <a:r>
                        <a:rPr lang="en-US" sz="1400" b="0" i="0" u="none" strike="noStrike" cap="none" dirty="0">
                          <a:solidFill>
                            <a:schemeClr val="bg1"/>
                          </a:solidFill>
                          <a:effectLst/>
                          <a:latin typeface="Arial"/>
                          <a:ea typeface="Arial"/>
                          <a:cs typeface="Arial"/>
                          <a:sym typeface="Arial"/>
                        </a:rPr>
                        <a:t>Input Data</a:t>
                      </a:r>
                      <a:endParaRPr lang="en-US" dirty="0">
                        <a:solidFill>
                          <a:schemeClr val="bg1"/>
                        </a:solidFill>
                      </a:endParaRPr>
                    </a:p>
                  </a:txBody>
                  <a:tcPr/>
                </a:tc>
                <a:tc>
                  <a:txBody>
                    <a:bodyPr/>
                    <a:lstStyle/>
                    <a:p>
                      <a:r>
                        <a:rPr lang="en-US" dirty="0">
                          <a:solidFill>
                            <a:schemeClr val="bg1"/>
                          </a:solidFill>
                        </a:rPr>
                        <a:t>3, 4</a:t>
                      </a:r>
                    </a:p>
                  </a:txBody>
                  <a:tcPr/>
                </a:tc>
                <a:extLst>
                  <a:ext uri="{0D108BD9-81ED-4DB2-BD59-A6C34878D82A}">
                    <a16:rowId xmlns:a16="http://schemas.microsoft.com/office/drawing/2014/main" val="75063527"/>
                  </a:ext>
                </a:extLst>
              </a:tr>
              <a:tr h="435968">
                <a:tc>
                  <a:txBody>
                    <a:bodyPr/>
                    <a:lstStyle/>
                    <a:p>
                      <a:r>
                        <a:rPr lang="en-US" sz="1400" b="0" i="0" u="none" strike="noStrike" cap="none" dirty="0">
                          <a:solidFill>
                            <a:schemeClr val="bg1"/>
                          </a:solidFill>
                          <a:effectLst/>
                          <a:latin typeface="Arial"/>
                          <a:ea typeface="Arial"/>
                          <a:cs typeface="Arial"/>
                          <a:sym typeface="Arial"/>
                        </a:rPr>
                        <a:t>Heed Compiler Warnings</a:t>
                      </a:r>
                      <a:endParaRPr lang="en-US" dirty="0">
                        <a:solidFill>
                          <a:schemeClr val="bg1"/>
                        </a:solidFill>
                      </a:endParaRPr>
                    </a:p>
                  </a:txBody>
                  <a:tcPr/>
                </a:tc>
                <a:tc>
                  <a:txBody>
                    <a:bodyPr/>
                    <a:lstStyle/>
                    <a:p>
                      <a:endParaRPr lang="en-US" dirty="0"/>
                    </a:p>
                  </a:txBody>
                  <a:tcPr/>
                </a:tc>
                <a:extLst>
                  <a:ext uri="{0D108BD9-81ED-4DB2-BD59-A6C34878D82A}">
                    <a16:rowId xmlns:a16="http://schemas.microsoft.com/office/drawing/2014/main" val="823736875"/>
                  </a:ext>
                </a:extLst>
              </a:tr>
              <a:tr h="435968">
                <a:tc>
                  <a:txBody>
                    <a:bodyPr/>
                    <a:lstStyle/>
                    <a:p>
                      <a:r>
                        <a:rPr lang="en-US" sz="1400" b="0" i="0" u="none" strike="noStrike" cap="none" dirty="0">
                          <a:solidFill>
                            <a:schemeClr val="bg1"/>
                          </a:solidFill>
                          <a:effectLst/>
                          <a:latin typeface="Arial"/>
                          <a:ea typeface="Arial"/>
                          <a:cs typeface="Arial"/>
                          <a:sym typeface="Arial"/>
                        </a:rPr>
                        <a:t>Architect and Design for Security Policies</a:t>
                      </a:r>
                      <a:endParaRPr lang="en-US" dirty="0">
                        <a:solidFill>
                          <a:schemeClr val="bg1"/>
                        </a:solidFill>
                      </a:endParaRPr>
                    </a:p>
                  </a:txBody>
                  <a:tcPr/>
                </a:tc>
                <a:tc>
                  <a:txBody>
                    <a:bodyPr/>
                    <a:lstStyle/>
                    <a:p>
                      <a:r>
                        <a:rPr lang="en-US" dirty="0">
                          <a:solidFill>
                            <a:schemeClr val="bg1"/>
                          </a:solidFill>
                        </a:rPr>
                        <a:t>5, 6, 7, 8, 9</a:t>
                      </a:r>
                    </a:p>
                  </a:txBody>
                  <a:tcPr/>
                </a:tc>
                <a:extLst>
                  <a:ext uri="{0D108BD9-81ED-4DB2-BD59-A6C34878D82A}">
                    <a16:rowId xmlns:a16="http://schemas.microsoft.com/office/drawing/2014/main" val="586404894"/>
                  </a:ext>
                </a:extLst>
              </a:tr>
              <a:tr h="435968">
                <a:tc>
                  <a:txBody>
                    <a:bodyPr/>
                    <a:lstStyle/>
                    <a:p>
                      <a:r>
                        <a:rPr lang="en-US" sz="1400" b="0" i="0" u="none" strike="noStrike" cap="none" dirty="0">
                          <a:solidFill>
                            <a:schemeClr val="bg1"/>
                          </a:solidFill>
                          <a:effectLst/>
                          <a:latin typeface="Arial"/>
                          <a:ea typeface="Arial"/>
                          <a:cs typeface="Arial"/>
                          <a:sym typeface="Arial"/>
                        </a:rPr>
                        <a:t>Keep It Simple</a:t>
                      </a:r>
                      <a:endParaRPr lang="en-US" dirty="0">
                        <a:solidFill>
                          <a:schemeClr val="bg1"/>
                        </a:solidFill>
                      </a:endParaRPr>
                    </a:p>
                  </a:txBody>
                  <a:tcPr/>
                </a:tc>
                <a:tc>
                  <a:txBody>
                    <a:bodyPr/>
                    <a:lstStyle/>
                    <a:p>
                      <a:r>
                        <a:rPr lang="en-US" dirty="0">
                          <a:solidFill>
                            <a:schemeClr val="bg1"/>
                          </a:solidFill>
                        </a:rPr>
                        <a:t>1, 10</a:t>
                      </a:r>
                    </a:p>
                  </a:txBody>
                  <a:tcPr/>
                </a:tc>
                <a:extLst>
                  <a:ext uri="{0D108BD9-81ED-4DB2-BD59-A6C34878D82A}">
                    <a16:rowId xmlns:a16="http://schemas.microsoft.com/office/drawing/2014/main" val="2228586084"/>
                  </a:ext>
                </a:extLst>
              </a:tr>
              <a:tr h="435968">
                <a:tc>
                  <a:txBody>
                    <a:bodyPr/>
                    <a:lstStyle/>
                    <a:p>
                      <a:r>
                        <a:rPr lang="en-US" sz="1400" b="0" i="0" u="none" strike="noStrike" cap="none" dirty="0">
                          <a:solidFill>
                            <a:schemeClr val="bg1"/>
                          </a:solidFill>
                          <a:effectLst/>
                          <a:latin typeface="Arial"/>
                          <a:ea typeface="Arial"/>
                          <a:cs typeface="Arial"/>
                          <a:sym typeface="Arial"/>
                        </a:rPr>
                        <a:t>Default Deny</a:t>
                      </a:r>
                      <a:endParaRPr lang="en-US" dirty="0">
                        <a:solidFill>
                          <a:schemeClr val="bg1"/>
                        </a:solidFill>
                      </a:endParaRPr>
                    </a:p>
                  </a:txBody>
                  <a:tcPr/>
                </a:tc>
                <a:tc>
                  <a:txBody>
                    <a:bodyPr/>
                    <a:lstStyle/>
                    <a:p>
                      <a:endParaRPr lang="en-US"/>
                    </a:p>
                  </a:txBody>
                  <a:tcPr/>
                </a:tc>
                <a:extLst>
                  <a:ext uri="{0D108BD9-81ED-4DB2-BD59-A6C34878D82A}">
                    <a16:rowId xmlns:a16="http://schemas.microsoft.com/office/drawing/2014/main" val="1807101367"/>
                  </a:ext>
                </a:extLst>
              </a:tr>
              <a:tr h="435968">
                <a:tc>
                  <a:txBody>
                    <a:bodyPr/>
                    <a:lstStyle/>
                    <a:p>
                      <a:r>
                        <a:rPr lang="en-US" sz="1400" b="0" i="0" u="none" strike="noStrike" cap="none" dirty="0">
                          <a:solidFill>
                            <a:schemeClr val="bg1"/>
                          </a:solidFill>
                          <a:effectLst/>
                          <a:latin typeface="Arial"/>
                          <a:ea typeface="Arial"/>
                          <a:cs typeface="Arial"/>
                          <a:sym typeface="Arial"/>
                        </a:rPr>
                        <a:t>Adhere to the Principle of Least Privilege</a:t>
                      </a: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2188844047"/>
                  </a:ext>
                </a:extLst>
              </a:tr>
              <a:tr h="435968">
                <a:tc>
                  <a:txBody>
                    <a:bodyPr/>
                    <a:lstStyle/>
                    <a:p>
                      <a:r>
                        <a:rPr lang="en-US" sz="1400" b="0" i="0" u="none" strike="noStrike" cap="none" dirty="0">
                          <a:solidFill>
                            <a:schemeClr val="bg1"/>
                          </a:solidFill>
                          <a:effectLst/>
                          <a:latin typeface="Arial"/>
                          <a:ea typeface="Arial"/>
                          <a:cs typeface="Arial"/>
                          <a:sym typeface="Arial"/>
                        </a:rPr>
                        <a:t>Sanitize Data Sent to Other Systems</a:t>
                      </a:r>
                      <a:endParaRPr lang="en-US" dirty="0">
                        <a:solidFill>
                          <a:schemeClr val="bg1"/>
                        </a:solidFill>
                      </a:endParaRPr>
                    </a:p>
                  </a:txBody>
                  <a:tcPr/>
                </a:tc>
                <a:tc>
                  <a:txBody>
                    <a:bodyPr/>
                    <a:lstStyle/>
                    <a:p>
                      <a:r>
                        <a:rPr lang="en-US" dirty="0">
                          <a:solidFill>
                            <a:schemeClr val="bg1"/>
                          </a:solidFill>
                        </a:rPr>
                        <a:t>2, 7</a:t>
                      </a:r>
                    </a:p>
                  </a:txBody>
                  <a:tcPr/>
                </a:tc>
                <a:extLst>
                  <a:ext uri="{0D108BD9-81ED-4DB2-BD59-A6C34878D82A}">
                    <a16:rowId xmlns:a16="http://schemas.microsoft.com/office/drawing/2014/main" val="1912777427"/>
                  </a:ext>
                </a:extLst>
              </a:tr>
              <a:tr h="435968">
                <a:tc>
                  <a:txBody>
                    <a:bodyPr/>
                    <a:lstStyle/>
                    <a:p>
                      <a:r>
                        <a:rPr lang="en-US" sz="1400" b="0" i="0" u="none" strike="noStrike" cap="none" dirty="0">
                          <a:solidFill>
                            <a:schemeClr val="bg1"/>
                          </a:solidFill>
                          <a:effectLst/>
                          <a:latin typeface="Arial"/>
                          <a:ea typeface="Arial"/>
                          <a:cs typeface="Arial"/>
                          <a:sym typeface="Arial"/>
                        </a:rPr>
                        <a:t>Practice Defense in Depth </a:t>
                      </a:r>
                      <a:endParaRPr lang="en-US" dirty="0">
                        <a:solidFill>
                          <a:schemeClr val="bg1"/>
                        </a:solidFill>
                      </a:endParaRPr>
                    </a:p>
                  </a:txBody>
                  <a:tcPr/>
                </a:tc>
                <a:tc>
                  <a:txBody>
                    <a:bodyPr/>
                    <a:lstStyle/>
                    <a:p>
                      <a:endParaRPr lang="en-US" dirty="0"/>
                    </a:p>
                  </a:txBody>
                  <a:tcPr/>
                </a:tc>
                <a:extLst>
                  <a:ext uri="{0D108BD9-81ED-4DB2-BD59-A6C34878D82A}">
                    <a16:rowId xmlns:a16="http://schemas.microsoft.com/office/drawing/2014/main" val="4027385942"/>
                  </a:ext>
                </a:extLst>
              </a:tr>
              <a:tr h="435968">
                <a:tc>
                  <a:txBody>
                    <a:bodyPr/>
                    <a:lstStyle/>
                    <a:p>
                      <a:r>
                        <a:rPr lang="en-US" sz="1400" b="0" i="0" u="none" strike="noStrike" cap="none" dirty="0">
                          <a:solidFill>
                            <a:schemeClr val="bg1"/>
                          </a:solidFill>
                          <a:effectLst/>
                          <a:latin typeface="Arial"/>
                          <a:ea typeface="Arial"/>
                          <a:cs typeface="Arial"/>
                          <a:sym typeface="Arial"/>
                        </a:rPr>
                        <a:t>Use Effective Quality Assurance Techniques</a:t>
                      </a:r>
                      <a:endParaRPr lang="en-US" dirty="0">
                        <a:solidFill>
                          <a:schemeClr val="bg1"/>
                        </a:solidFill>
                      </a:endParaRPr>
                    </a:p>
                  </a:txBody>
                  <a:tcPr/>
                </a:tc>
                <a:tc>
                  <a:txBody>
                    <a:bodyPr/>
                    <a:lstStyle/>
                    <a:p>
                      <a:r>
                        <a:rPr lang="en-US" dirty="0">
                          <a:solidFill>
                            <a:schemeClr val="bg1"/>
                          </a:solidFill>
                        </a:rPr>
                        <a:t>1, 3, 5, 6, 9</a:t>
                      </a:r>
                    </a:p>
                  </a:txBody>
                  <a:tcPr/>
                </a:tc>
                <a:extLst>
                  <a:ext uri="{0D108BD9-81ED-4DB2-BD59-A6C34878D82A}">
                    <a16:rowId xmlns:a16="http://schemas.microsoft.com/office/drawing/2014/main" val="3380831848"/>
                  </a:ext>
                </a:extLst>
              </a:tr>
              <a:tr h="435968">
                <a:tc>
                  <a:txBody>
                    <a:bodyPr/>
                    <a:lstStyle/>
                    <a:p>
                      <a:r>
                        <a:rPr lang="en-US" sz="1400" b="0" i="0" u="none" strike="noStrike" cap="none" dirty="0">
                          <a:solidFill>
                            <a:schemeClr val="bg1"/>
                          </a:solidFill>
                          <a:effectLst/>
                          <a:latin typeface="Arial"/>
                          <a:ea typeface="Arial"/>
                          <a:cs typeface="Arial"/>
                          <a:sym typeface="Arial"/>
                        </a:rPr>
                        <a:t>Adopt a Secure Coding Standard</a:t>
                      </a:r>
                      <a:endParaRPr lang="en-US" dirty="0">
                        <a:solidFill>
                          <a:schemeClr val="bg1"/>
                        </a:solidFill>
                      </a:endParaRPr>
                    </a:p>
                  </a:txBody>
                  <a:tcPr/>
                </a:tc>
                <a:tc>
                  <a:txBody>
                    <a:bodyPr/>
                    <a:lstStyle/>
                    <a:p>
                      <a:endParaRPr lang="en-US" dirty="0"/>
                    </a:p>
                  </a:txBody>
                  <a:tcPr/>
                </a:tc>
                <a:extLst>
                  <a:ext uri="{0D108BD9-81ED-4DB2-BD59-A6C34878D82A}">
                    <a16:rowId xmlns:a16="http://schemas.microsoft.com/office/drawing/2014/main" val="79608417"/>
                  </a:ext>
                </a:extLst>
              </a:tr>
            </a:tbl>
          </a:graphicData>
        </a:graphic>
      </p:graphicFrame>
      <p:pic>
        <p:nvPicPr>
          <p:cNvPr id="6" name="Audio 5">
            <a:hlinkClick r:id="" action="ppaction://media"/>
            <a:extLst>
              <a:ext uri="{FF2B5EF4-FFF2-40B4-BE49-F238E27FC236}">
                <a16:creationId xmlns:a16="http://schemas.microsoft.com/office/drawing/2014/main" id="{663C1B1A-FA75-FFB8-7B05-719DC435E72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342"/>
    </mc:Choice>
    <mc:Fallback>
      <p:transition spd="slow" advTm="28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1800" dirty="0"/>
              <a:t>STD-003-CPP: </a:t>
            </a:r>
            <a:r>
              <a:rPr lang="en-US" sz="1800" dirty="0">
                <a:effectLst/>
                <a:latin typeface="Century Gothic" panose="020B0502020202020204" pitchFamily="34" charset="0"/>
                <a:ea typeface="Calibri" panose="020F0502020204030204" pitchFamily="34" charset="0"/>
              </a:rPr>
              <a:t>Guarantee that storage for strings can hold the null terminator</a:t>
            </a:r>
          </a:p>
          <a:p>
            <a:pPr marL="228600" lvl="0" indent="-228600" algn="l" rtl="0">
              <a:lnSpc>
                <a:spcPct val="90000"/>
              </a:lnSpc>
              <a:spcBef>
                <a:spcPts val="0"/>
              </a:spcBef>
              <a:spcAft>
                <a:spcPts val="0"/>
              </a:spcAft>
              <a:buClr>
                <a:schemeClr val="lt1"/>
              </a:buClr>
              <a:buSzPts val="2000"/>
              <a:buChar char="•"/>
            </a:pPr>
            <a:r>
              <a:rPr lang="en-US" sz="1800" dirty="0"/>
              <a:t>STD-004-CPP: Exclude user input from format strings</a:t>
            </a:r>
          </a:p>
          <a:p>
            <a:pPr marL="228600" lvl="0" indent="-228600" algn="l" rtl="0">
              <a:lnSpc>
                <a:spcPct val="90000"/>
              </a:lnSpc>
              <a:spcBef>
                <a:spcPts val="0"/>
              </a:spcBef>
              <a:spcAft>
                <a:spcPts val="0"/>
              </a:spcAft>
              <a:buClr>
                <a:schemeClr val="lt1"/>
              </a:buClr>
              <a:buSzPts val="2000"/>
              <a:buChar char="•"/>
            </a:pPr>
            <a:r>
              <a:rPr lang="en-US" sz="1800" dirty="0"/>
              <a:t>STD-005-CPP: Do not access freed memory</a:t>
            </a:r>
          </a:p>
          <a:p>
            <a:pPr marL="228600" lvl="0" indent="-228600" algn="l" rtl="0">
              <a:lnSpc>
                <a:spcPct val="90000"/>
              </a:lnSpc>
              <a:spcBef>
                <a:spcPts val="0"/>
              </a:spcBef>
              <a:spcAft>
                <a:spcPts val="0"/>
              </a:spcAft>
              <a:buClr>
                <a:schemeClr val="lt1"/>
              </a:buClr>
              <a:buSzPts val="2000"/>
              <a:buChar char="•"/>
            </a:pPr>
            <a:r>
              <a:rPr lang="en-US" sz="1800" dirty="0"/>
              <a:t>STD-002-CPP: Do not pass a non-null terminated character sequence to a library function that expects a string</a:t>
            </a:r>
          </a:p>
          <a:p>
            <a:pPr marL="228600" lvl="0" indent="-228600" algn="l" rtl="0">
              <a:lnSpc>
                <a:spcPct val="90000"/>
              </a:lnSpc>
              <a:spcBef>
                <a:spcPts val="0"/>
              </a:spcBef>
              <a:spcAft>
                <a:spcPts val="0"/>
              </a:spcAft>
              <a:buClr>
                <a:schemeClr val="lt1"/>
              </a:buClr>
              <a:buSzPts val="2000"/>
              <a:buChar char="•"/>
            </a:pPr>
            <a:r>
              <a:rPr lang="en-US" sz="1800" dirty="0"/>
              <a:t>STD-008-CPP: Ensure unsigned integer operations do not wrap</a:t>
            </a:r>
          </a:p>
          <a:p>
            <a:pPr marL="228600" lvl="0" indent="-228600" algn="l" rtl="0">
              <a:lnSpc>
                <a:spcPct val="90000"/>
              </a:lnSpc>
              <a:spcBef>
                <a:spcPts val="0"/>
              </a:spcBef>
              <a:spcAft>
                <a:spcPts val="0"/>
              </a:spcAft>
              <a:buClr>
                <a:schemeClr val="lt1"/>
              </a:buClr>
              <a:buSzPts val="2000"/>
              <a:buChar char="•"/>
            </a:pPr>
            <a:r>
              <a:rPr lang="en-US" sz="1800" dirty="0"/>
              <a:t>STD-009-CPP: Do not attempt to modify a string literal</a:t>
            </a:r>
          </a:p>
          <a:p>
            <a:pPr marL="228600" lvl="0" indent="-228600" algn="l" rtl="0">
              <a:lnSpc>
                <a:spcPct val="90000"/>
              </a:lnSpc>
              <a:spcBef>
                <a:spcPts val="0"/>
              </a:spcBef>
              <a:spcAft>
                <a:spcPts val="0"/>
              </a:spcAft>
              <a:buClr>
                <a:schemeClr val="lt1"/>
              </a:buClr>
              <a:buSzPts val="2000"/>
              <a:buChar char="•"/>
            </a:pPr>
            <a:r>
              <a:rPr lang="en-US" sz="1800" dirty="0"/>
              <a:t>STD-001-CPP: Do not use floating point variables as loop counters</a:t>
            </a:r>
          </a:p>
          <a:p>
            <a:pPr marL="228600" lvl="0" indent="-228600" algn="l" rtl="0">
              <a:lnSpc>
                <a:spcPct val="90000"/>
              </a:lnSpc>
              <a:spcBef>
                <a:spcPts val="0"/>
              </a:spcBef>
              <a:spcAft>
                <a:spcPts val="0"/>
              </a:spcAft>
              <a:buClr>
                <a:schemeClr val="lt1"/>
              </a:buClr>
              <a:buSzPts val="2000"/>
              <a:buChar char="•"/>
            </a:pPr>
            <a:r>
              <a:rPr lang="en-US" sz="1800" dirty="0"/>
              <a:t>STD-007-CPP: Handle all exceptions</a:t>
            </a:r>
          </a:p>
          <a:p>
            <a:pPr marL="228600" lvl="0" indent="-228600" algn="l" rtl="0">
              <a:lnSpc>
                <a:spcPct val="90000"/>
              </a:lnSpc>
              <a:spcBef>
                <a:spcPts val="0"/>
              </a:spcBef>
              <a:spcAft>
                <a:spcPts val="0"/>
              </a:spcAft>
              <a:buClr>
                <a:schemeClr val="lt1"/>
              </a:buClr>
              <a:buSzPts val="2000"/>
              <a:buChar char="•"/>
            </a:pPr>
            <a:r>
              <a:rPr lang="en-US" sz="1800" dirty="0"/>
              <a:t>STD-010-CPP: Never qualify a reference type with const or volatile</a:t>
            </a:r>
          </a:p>
          <a:p>
            <a:pPr marL="228600" lvl="0" indent="-228600" algn="l" rtl="0">
              <a:lnSpc>
                <a:spcPct val="90000"/>
              </a:lnSpc>
              <a:spcBef>
                <a:spcPts val="0"/>
              </a:spcBef>
              <a:spcAft>
                <a:spcPts val="0"/>
              </a:spcAft>
              <a:buClr>
                <a:schemeClr val="lt1"/>
              </a:buClr>
              <a:buSzPts val="2000"/>
              <a:buChar char="•"/>
            </a:pPr>
            <a:r>
              <a:rPr lang="en-US" sz="1800" dirty="0"/>
              <a:t>STD-006-CPP: Use assertions only to incorporate diagnostic tests</a:t>
            </a:r>
          </a:p>
          <a:p>
            <a:pPr marL="0" lvl="0" indent="0" algn="l" rtl="0">
              <a:lnSpc>
                <a:spcPct val="90000"/>
              </a:lnSpc>
              <a:spcBef>
                <a:spcPts val="0"/>
              </a:spcBef>
              <a:spcAft>
                <a:spcPts val="0"/>
              </a:spcAft>
              <a:buClr>
                <a:schemeClr val="lt1"/>
              </a:buClr>
              <a:buSzPts val="2000"/>
              <a:buNone/>
            </a:pPr>
            <a:endParaRPr lang="en-US" sz="1800" dirty="0"/>
          </a:p>
          <a:p>
            <a:pPr marL="0" lvl="0" indent="0" algn="l" rtl="0">
              <a:lnSpc>
                <a:spcPct val="90000"/>
              </a:lnSpc>
              <a:spcBef>
                <a:spcPts val="0"/>
              </a:spcBef>
              <a:spcAft>
                <a:spcPts val="0"/>
              </a:spcAft>
              <a:buClr>
                <a:schemeClr val="lt1"/>
              </a:buClr>
              <a:buSzPts val="2000"/>
              <a:buNone/>
            </a:pPr>
            <a:r>
              <a:rPr lang="en-US" sz="1800" dirty="0"/>
              <a:t>In order of priority, which is determined by a combination of the severity, likelihood, and remediation cost.</a:t>
            </a:r>
            <a:endParaRPr sz="18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4A3EDE8C-9C3A-E03A-EBCA-88AD627E72D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848"/>
    </mc:Choice>
    <mc:Fallback>
      <p:transition spd="slow" advTm="28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Data at rest is any data that is in storage, such as in a database. Data at rest must always be encrypted to prevent breaches from leaking sensitive information.</a:t>
            </a:r>
          </a:p>
          <a:p>
            <a:pPr marL="228600" lvl="0" indent="-228600" algn="l" rtl="0">
              <a:lnSpc>
                <a:spcPct val="90000"/>
              </a:lnSpc>
              <a:spcBef>
                <a:spcPts val="0"/>
              </a:spcBef>
              <a:spcAft>
                <a:spcPts val="0"/>
              </a:spcAft>
              <a:buClr>
                <a:schemeClr val="lt1"/>
              </a:buClr>
              <a:buSzPts val="2000"/>
              <a:buChar char="•"/>
            </a:pPr>
            <a:r>
              <a:rPr lang="en-US" sz="2000" dirty="0"/>
              <a:t>Data in flight is data that is being transmitted over a network. This data must also always be encrypted before transmission and decrypted on receipt, even on internal networks. </a:t>
            </a:r>
          </a:p>
          <a:p>
            <a:pPr marL="228600" lvl="0" indent="-228600" algn="l" rtl="0">
              <a:lnSpc>
                <a:spcPct val="90000"/>
              </a:lnSpc>
              <a:spcBef>
                <a:spcPts val="0"/>
              </a:spcBef>
              <a:spcAft>
                <a:spcPts val="0"/>
              </a:spcAft>
              <a:buClr>
                <a:schemeClr val="lt1"/>
              </a:buClr>
              <a:buSzPts val="2000"/>
              <a:buChar char="•"/>
            </a:pPr>
            <a:r>
              <a:rPr lang="en-US" sz="2000" dirty="0"/>
              <a:t>Data in use is data that is being actively used and may be difficult to encrypt while remaining useful. Highly sensitive data should be accessed while encrypted through runtime or homomorphic encryption.</a:t>
            </a:r>
            <a:endParaRPr lang="en-US"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374E0C33-B702-C9CB-F5E1-86EB673F1A1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339"/>
    </mc:Choice>
    <mc:Fallback>
      <p:transition spd="slow" advTm="26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dirty="0"/>
              <a:t>Authentication, or proving one’s identity before accessing a system, is a basic security practice. Multi-factor authentication should be used to access company accounts.</a:t>
            </a:r>
          </a:p>
          <a:p>
            <a:pPr marL="228600" lvl="0" indent="-228600" algn="l" rtl="0">
              <a:lnSpc>
                <a:spcPct val="90000"/>
              </a:lnSpc>
              <a:spcBef>
                <a:spcPts val="0"/>
              </a:spcBef>
              <a:spcAft>
                <a:spcPts val="0"/>
              </a:spcAft>
              <a:buClr>
                <a:schemeClr val="lt1"/>
              </a:buClr>
              <a:buSzPts val="2400"/>
              <a:buChar char="•"/>
            </a:pPr>
            <a:r>
              <a:rPr lang="en-US" dirty="0"/>
              <a:t>Authorization is the actions an authenticated user is allowed to take. RBAC should be implemented based on what essential functions the user needs to do their job.</a:t>
            </a:r>
          </a:p>
          <a:p>
            <a:pPr marL="228600" lvl="0" indent="-228600" algn="l" rtl="0">
              <a:lnSpc>
                <a:spcPct val="90000"/>
              </a:lnSpc>
              <a:spcBef>
                <a:spcPts val="0"/>
              </a:spcBef>
              <a:spcAft>
                <a:spcPts val="0"/>
              </a:spcAft>
              <a:buClr>
                <a:schemeClr val="lt1"/>
              </a:buClr>
              <a:buSzPts val="2400"/>
              <a:buChar char="•"/>
            </a:pPr>
            <a:r>
              <a:rPr lang="en-US" dirty="0"/>
              <a:t>Accounting is the process of logging access and actions. Access logs should be maintained to identify who is taking which actions and when.</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77989F19-1537-98F7-48E7-475050B6292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584"/>
    </mc:Choice>
    <mc:Fallback>
      <p:transition spd="slow" advTm="25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 Clear Does Nothing When Empty</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unit test checks whether the clear() method does nothing when the collection is empty, as expected.</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 shot of a computer code&#10;&#10;AI-generated content may be incorrect.">
            <a:extLst>
              <a:ext uri="{FF2B5EF4-FFF2-40B4-BE49-F238E27FC236}">
                <a16:creationId xmlns:a16="http://schemas.microsoft.com/office/drawing/2014/main" id="{B8B1B63E-68A0-843E-370A-045C9C10AC3A}"/>
              </a:ext>
            </a:extLst>
          </p:cNvPr>
          <p:cNvPicPr>
            <a:picLocks noChangeAspect="1"/>
          </p:cNvPicPr>
          <p:nvPr/>
        </p:nvPicPr>
        <p:blipFill>
          <a:blip r:embed="rId7"/>
          <a:stretch>
            <a:fillRect/>
          </a:stretch>
        </p:blipFill>
        <p:spPr>
          <a:xfrm>
            <a:off x="774494" y="3070026"/>
            <a:ext cx="5242258" cy="1397936"/>
          </a:xfrm>
          <a:prstGeom prst="rect">
            <a:avLst/>
          </a:prstGeom>
        </p:spPr>
      </p:pic>
      <p:pic>
        <p:nvPicPr>
          <p:cNvPr id="5" name="Picture 4">
            <a:extLst>
              <a:ext uri="{FF2B5EF4-FFF2-40B4-BE49-F238E27FC236}">
                <a16:creationId xmlns:a16="http://schemas.microsoft.com/office/drawing/2014/main" id="{519791B9-C68B-4B28-435A-6D5448D489B6}"/>
              </a:ext>
            </a:extLst>
          </p:cNvPr>
          <p:cNvPicPr>
            <a:picLocks noChangeAspect="1"/>
          </p:cNvPicPr>
          <p:nvPr/>
        </p:nvPicPr>
        <p:blipFill>
          <a:blip r:embed="rId8"/>
          <a:stretch>
            <a:fillRect/>
          </a:stretch>
        </p:blipFill>
        <p:spPr>
          <a:xfrm>
            <a:off x="774494" y="4743202"/>
            <a:ext cx="8488908" cy="600226"/>
          </a:xfrm>
          <a:prstGeom prst="rect">
            <a:avLst/>
          </a:prstGeom>
        </p:spPr>
      </p:pic>
      <p:pic>
        <p:nvPicPr>
          <p:cNvPr id="8" name="Audio 7">
            <a:hlinkClick r:id="" action="ppaction://media"/>
            <a:extLst>
              <a:ext uri="{FF2B5EF4-FFF2-40B4-BE49-F238E27FC236}">
                <a16:creationId xmlns:a16="http://schemas.microsoft.com/office/drawing/2014/main" id="{D22466F0-6D4F-3C24-AFB1-B3BC343AE17A}"/>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061"/>
    </mc:Choice>
    <mc:Fallback>
      <p:transition spd="slow" advTm="25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8C633AF9-A359-A0E3-B804-589EA257D8F3}"/>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B4AB0BFF-A5A9-9478-479C-56FCA9CA5774}"/>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 Empty Returns True When Empty</a:t>
            </a:r>
            <a:endParaRPr dirty="0"/>
          </a:p>
        </p:txBody>
      </p:sp>
      <p:sp>
        <p:nvSpPr>
          <p:cNvPr id="196" name="Google Shape;196;g9504e29505_0_0">
            <a:extLst>
              <a:ext uri="{FF2B5EF4-FFF2-40B4-BE49-F238E27FC236}">
                <a16:creationId xmlns:a16="http://schemas.microsoft.com/office/drawing/2014/main" id="{098263F5-873F-9AD5-C0DC-120DAF480476}"/>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unit test checks whether the empty() method returns true when the collection is empty, as expected.</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a:extLst>
              <a:ext uri="{FF2B5EF4-FFF2-40B4-BE49-F238E27FC236}">
                <a16:creationId xmlns:a16="http://schemas.microsoft.com/office/drawing/2014/main" id="{06DB7B2D-1913-FAA9-B1AC-F750F85BE74E}"/>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screen shot of a computer&#10;&#10;AI-generated content may be incorrect.">
            <a:extLst>
              <a:ext uri="{FF2B5EF4-FFF2-40B4-BE49-F238E27FC236}">
                <a16:creationId xmlns:a16="http://schemas.microsoft.com/office/drawing/2014/main" id="{E5D48D23-FC9E-EA6B-AC4D-F821EF5AA9F3}"/>
              </a:ext>
            </a:extLst>
          </p:cNvPr>
          <p:cNvPicPr>
            <a:picLocks noChangeAspect="1"/>
          </p:cNvPicPr>
          <p:nvPr/>
        </p:nvPicPr>
        <p:blipFill>
          <a:blip r:embed="rId7"/>
          <a:stretch>
            <a:fillRect/>
          </a:stretch>
        </p:blipFill>
        <p:spPr>
          <a:xfrm>
            <a:off x="774494" y="3104617"/>
            <a:ext cx="7231894" cy="1183919"/>
          </a:xfrm>
          <a:prstGeom prst="rect">
            <a:avLst/>
          </a:prstGeom>
        </p:spPr>
      </p:pic>
      <p:pic>
        <p:nvPicPr>
          <p:cNvPr id="7" name="Picture 6">
            <a:extLst>
              <a:ext uri="{FF2B5EF4-FFF2-40B4-BE49-F238E27FC236}">
                <a16:creationId xmlns:a16="http://schemas.microsoft.com/office/drawing/2014/main" id="{56BA2F44-8DE2-0018-D150-FEC682B6DD24}"/>
              </a:ext>
            </a:extLst>
          </p:cNvPr>
          <p:cNvPicPr>
            <a:picLocks noChangeAspect="1"/>
          </p:cNvPicPr>
          <p:nvPr/>
        </p:nvPicPr>
        <p:blipFill>
          <a:blip r:embed="rId8"/>
          <a:stretch>
            <a:fillRect/>
          </a:stretch>
        </p:blipFill>
        <p:spPr>
          <a:xfrm>
            <a:off x="685800" y="4632780"/>
            <a:ext cx="7598057" cy="565813"/>
          </a:xfrm>
          <a:prstGeom prst="rect">
            <a:avLst/>
          </a:prstGeom>
        </p:spPr>
      </p:pic>
      <p:pic>
        <p:nvPicPr>
          <p:cNvPr id="10" name="Audio 9">
            <a:hlinkClick r:id="" action="ppaction://media"/>
            <a:extLst>
              <a:ext uri="{FF2B5EF4-FFF2-40B4-BE49-F238E27FC236}">
                <a16:creationId xmlns:a16="http://schemas.microsoft.com/office/drawing/2014/main" id="{5699EF4B-29B8-1C79-8E99-429D52BDAEAD}"/>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132716339"/>
      </p:ext>
    </p:extLst>
  </p:cSld>
  <p:clrMapOvr>
    <a:masterClrMapping/>
  </p:clrMapOvr>
  <mc:AlternateContent xmlns:mc="http://schemas.openxmlformats.org/markup-compatibility/2006">
    <mc:Choice xmlns:p14="http://schemas.microsoft.com/office/powerpoint/2010/main" Requires="p14">
      <p:transition spd="slow" p14:dur="2000" advTm="22981"/>
    </mc:Choice>
    <mc:Fallback>
      <p:transition spd="slow" advTm="22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323</TotalTime>
  <Words>1032</Words>
  <Application>Microsoft Office PowerPoint</Application>
  <PresentationFormat>Widescreen</PresentationFormat>
  <Paragraphs>94</Paragraphs>
  <Slides>17</Slides>
  <Notes>17</Notes>
  <HiddenSlides>0</HiddenSlides>
  <MMClips>16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 Clear Does Nothing When Empty</vt:lpstr>
      <vt:lpstr>Unit Test: Empty Returns True When Empty</vt:lpstr>
      <vt:lpstr>Unit Test: At Throws IndexOutOfBounds</vt:lpstr>
      <vt:lpstr>Unit Test: Reserve Increases Capacity But Not Size</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Fultz, Brennon</cp:lastModifiedBy>
  <cp:revision>35</cp:revision>
  <dcterms:created xsi:type="dcterms:W3CDTF">2020-08-19T17:59:24Z</dcterms:created>
  <dcterms:modified xsi:type="dcterms:W3CDTF">2025-02-23T19:10:03Z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